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6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125D8D0-1D89-47F3-974D-C3D13B939AFD}" type="datetimeFigureOut">
              <a:rPr lang="en-US" smtClean="0"/>
              <a:t>4/7/2017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7844856-56BD-47D2-BEE8-E74EDDABD9F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5D8D0-1D89-47F3-974D-C3D13B939AF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5D8D0-1D89-47F3-974D-C3D13B939AF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25D8D0-1D89-47F3-974D-C3D13B939AF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5D8D0-1D89-47F3-974D-C3D13B939AF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125D8D0-1D89-47F3-974D-C3D13B939AFD}"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4856-56BD-47D2-BEE8-E74EDDABD9F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25D8D0-1D89-47F3-974D-C3D13B939AFD}"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5D8D0-1D89-47F3-974D-C3D13B939AFD}"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5D8D0-1D89-47F3-974D-C3D13B939AFD}"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125D8D0-1D89-47F3-974D-C3D13B939AFD}" type="datetimeFigureOut">
              <a:rPr lang="en-US" smtClean="0"/>
              <a:t>4/7/2017</a:t>
            </a:fld>
            <a:endParaRPr lang="en-US"/>
          </a:p>
        </p:txBody>
      </p:sp>
      <p:sp>
        <p:nvSpPr>
          <p:cNvPr id="7" name="Slide Number Placeholder 6"/>
          <p:cNvSpPr>
            <a:spLocks noGrp="1"/>
          </p:cNvSpPr>
          <p:nvPr>
            <p:ph type="sldNum" sz="quarter" idx="12"/>
          </p:nvPr>
        </p:nvSpPr>
        <p:spPr/>
        <p:txBody>
          <a:bodyPr/>
          <a:lstStyle/>
          <a:p>
            <a:fld id="{A7844856-56BD-47D2-BEE8-E74EDDABD9F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5D8D0-1D89-47F3-974D-C3D13B939AFD}" type="datetimeFigureOut">
              <a:rPr lang="en-US" smtClean="0"/>
              <a:t>4/7/2017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7844856-56BD-47D2-BEE8-E74EDDABD9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125D8D0-1D89-47F3-974D-C3D13B939AFD}" type="datetimeFigureOut">
              <a:rPr lang="en-US" smtClean="0"/>
              <a:t>4/7/2017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7844856-56BD-47D2-BEE8-E74EDDABD9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accent1">
                    <a:lumMod val="50000"/>
                  </a:schemeClr>
                </a:solidFill>
              </a:rPr>
              <a:t>MY PRESENTATION</a:t>
            </a:r>
            <a:endParaRPr lang="en-US" dirty="0">
              <a:solidFill>
                <a:schemeClr val="accent1">
                  <a:lumMod val="50000"/>
                </a:schemeClr>
              </a:solidFill>
            </a:endParaRPr>
          </a:p>
        </p:txBody>
      </p:sp>
      <p:sp>
        <p:nvSpPr>
          <p:cNvPr id="3" name="Subtitle 2"/>
          <p:cNvSpPr>
            <a:spLocks noGrp="1"/>
          </p:cNvSpPr>
          <p:nvPr>
            <p:ph type="subTitle" idx="1"/>
          </p:nvPr>
        </p:nvSpPr>
        <p:spPr/>
        <p:txBody>
          <a:bodyPr/>
          <a:lstStyle/>
          <a:p>
            <a:r>
              <a:rPr lang="en-US" dirty="0" smtClean="0"/>
              <a:t>BY: </a:t>
            </a:r>
            <a:r>
              <a:rPr lang="en-US" dirty="0" smtClean="0"/>
              <a:t>LEAH</a:t>
            </a:r>
            <a:endParaRPr lang="en-US" dirty="0"/>
          </a:p>
        </p:txBody>
      </p:sp>
    </p:spTree>
    <p:extLst>
      <p:ext uri="{BB962C8B-B14F-4D97-AF65-F5344CB8AC3E}">
        <p14:creationId xmlns:p14="http://schemas.microsoft.com/office/powerpoint/2010/main" val="59820050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chemeClr val="tx1"/>
                </a:solidFill>
              </a:rPr>
              <a:t>WHY PROTECT SHARKS</a:t>
            </a:r>
            <a:endParaRPr lang="en-US" u="sng"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a:t>Sharks play a vital role in the oceans in a way that the average fish does not. </a:t>
            </a:r>
            <a:endParaRPr lang="en-US" dirty="0" smtClean="0"/>
          </a:p>
          <a:p>
            <a:pPr algn="just"/>
            <a:r>
              <a:rPr lang="en-US" dirty="0" smtClean="0"/>
              <a:t>Most </a:t>
            </a:r>
            <a:r>
              <a:rPr lang="en-US" dirty="0"/>
              <a:t>sharks serve as top predators at the pinnacle of the marine food pyramid, and so play a critical role in ocean ecosystems. </a:t>
            </a:r>
            <a:endParaRPr lang="en-US" dirty="0" smtClean="0"/>
          </a:p>
          <a:p>
            <a:pPr algn="just"/>
            <a:r>
              <a:rPr lang="en-US" dirty="0" smtClean="0"/>
              <a:t>Directly </a:t>
            </a:r>
            <a:r>
              <a:rPr lang="en-US" dirty="0"/>
              <a:t>or indirectly they regulate the natural balance of these ecosystems, at all levels, and so are an integral part of them. </a:t>
            </a:r>
            <a:endParaRPr lang="en-US" dirty="0" smtClean="0"/>
          </a:p>
          <a:p>
            <a:pPr algn="just"/>
            <a:r>
              <a:rPr lang="en-US" dirty="0" smtClean="0"/>
              <a:t>As </a:t>
            </a:r>
            <a:r>
              <a:rPr lang="en-US" dirty="0"/>
              <a:t>they usually hunt old, weak or sick prey, they help to keep the prey population in good condition, healthy and strong, enabling these more naturally fit animals to reproduce and pass on their genes.  </a:t>
            </a:r>
            <a:endParaRPr lang="en-US" dirty="0" smtClean="0"/>
          </a:p>
          <a:p>
            <a:pPr algn="just"/>
            <a:r>
              <a:rPr lang="en-US" dirty="0" smtClean="0"/>
              <a:t>The </a:t>
            </a:r>
            <a:r>
              <a:rPr lang="en-US" dirty="0"/>
              <a:t>effects of removing sharks from ocean ecosystems, although complex and rather unpredictable, are very likely to be ecologically and economically damaging. </a:t>
            </a:r>
          </a:p>
        </p:txBody>
      </p:sp>
    </p:spTree>
    <p:extLst>
      <p:ext uri="{BB962C8B-B14F-4D97-AF65-F5344CB8AC3E}">
        <p14:creationId xmlns:p14="http://schemas.microsoft.com/office/powerpoint/2010/main" val="1330667986"/>
      </p:ext>
    </p:extLst>
  </p:cSld>
  <p:clrMapOvr>
    <a:masterClrMapping/>
  </p:clrMapOvr>
  <mc:AlternateContent xmlns:mc="http://schemas.openxmlformats.org/markup-compatibility/2006" xmlns:p14="http://schemas.microsoft.com/office/powerpoint/2010/main">
    <mc:Choice Requires="p14">
      <p:transition spd="slow" p14:dur="2000" advTm="4508"/>
    </mc:Choice>
    <mc:Fallback xmlns="">
      <p:transition spd="slow" advTm="450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u="sng" dirty="0" smtClean="0">
                <a:solidFill>
                  <a:schemeClr val="tx1"/>
                </a:solidFill>
              </a:rPr>
              <a:t>DON’T KILL OR EAT SHARKS</a:t>
            </a:r>
            <a:endParaRPr lang="en-US" sz="3200" u="sng" dirty="0">
              <a:solidFill>
                <a:schemeClr val="tx1"/>
              </a:solidFill>
            </a:endParaRPr>
          </a:p>
        </p:txBody>
      </p:sp>
      <p:sp>
        <p:nvSpPr>
          <p:cNvPr id="3" name="Content Placeholder 2"/>
          <p:cNvSpPr>
            <a:spLocks noGrp="1"/>
          </p:cNvSpPr>
          <p:nvPr>
            <p:ph idx="1"/>
          </p:nvPr>
        </p:nvSpPr>
        <p:spPr/>
        <p:txBody>
          <a:bodyPr/>
          <a:lstStyle/>
          <a:p>
            <a:r>
              <a:rPr lang="en-US" dirty="0" smtClean="0"/>
              <a:t>Sharks are being fished faster than they can recover</a:t>
            </a:r>
          </a:p>
          <a:p>
            <a:r>
              <a:rPr lang="en-US" dirty="0" smtClean="0"/>
              <a:t>Killing sharks affects the ecosystem</a:t>
            </a:r>
          </a:p>
          <a:p>
            <a:r>
              <a:rPr lang="en-US" dirty="0" smtClean="0"/>
              <a:t>Shark meat contains toxic Mercury </a:t>
            </a:r>
          </a:p>
          <a:p>
            <a:r>
              <a:rPr lang="en-US" dirty="0" smtClean="0"/>
              <a:t>Sharks are worth more alive than dead</a:t>
            </a:r>
          </a:p>
          <a:p>
            <a:r>
              <a:rPr lang="en-US" dirty="0" smtClean="0"/>
              <a:t>Sharks are good indicators of ecosystem health</a:t>
            </a:r>
            <a:endParaRPr lang="en-US" dirty="0"/>
          </a:p>
        </p:txBody>
      </p:sp>
    </p:spTree>
    <p:extLst>
      <p:ext uri="{BB962C8B-B14F-4D97-AF65-F5344CB8AC3E}">
        <p14:creationId xmlns:p14="http://schemas.microsoft.com/office/powerpoint/2010/main" val="2165171761"/>
      </p:ext>
    </p:extLst>
  </p:cSld>
  <p:clrMapOvr>
    <a:masterClrMapping/>
  </p:clrMapOvr>
  <mc:AlternateContent xmlns:mc="http://schemas.openxmlformats.org/markup-compatibility/2006" xmlns:p14="http://schemas.microsoft.com/office/powerpoint/2010/main">
    <mc:Choice Requires="p14">
      <p:transition spd="slow" p14:dur="2000" advTm="1648"/>
    </mc:Choice>
    <mc:Fallback xmlns="">
      <p:transition spd="slow" advTm="164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chemeClr val="tx1"/>
                </a:solidFill>
              </a:rPr>
              <a:t>SOLUTION</a:t>
            </a:r>
            <a:endParaRPr lang="en-US" u="sng" dirty="0">
              <a:solidFill>
                <a:schemeClr val="tx1"/>
              </a:solidFill>
            </a:endParaRPr>
          </a:p>
        </p:txBody>
      </p:sp>
      <p:sp>
        <p:nvSpPr>
          <p:cNvPr id="3" name="Content Placeholder 2"/>
          <p:cNvSpPr>
            <a:spLocks noGrp="1"/>
          </p:cNvSpPr>
          <p:nvPr>
            <p:ph idx="1"/>
          </p:nvPr>
        </p:nvSpPr>
        <p:spPr/>
        <p:txBody>
          <a:bodyPr/>
          <a:lstStyle/>
          <a:p>
            <a:r>
              <a:rPr lang="en-US" dirty="0" smtClean="0"/>
              <a:t>You can help support healthy oceans and save the Sharks by joining a foundation to protect these species.</a:t>
            </a:r>
          </a:p>
        </p:txBody>
      </p:sp>
    </p:spTree>
    <p:extLst>
      <p:ext uri="{BB962C8B-B14F-4D97-AF65-F5344CB8AC3E}">
        <p14:creationId xmlns:p14="http://schemas.microsoft.com/office/powerpoint/2010/main" val="2974662242"/>
      </p:ext>
    </p:extLst>
  </p:cSld>
  <p:clrMapOvr>
    <a:masterClrMapping/>
  </p:clrMapOvr>
  <mc:AlternateContent xmlns:mc="http://schemas.openxmlformats.org/markup-compatibility/2006" xmlns:p14="http://schemas.microsoft.com/office/powerpoint/2010/main">
    <mc:Choice Requires="p14">
      <p:transition spd="slow" p14:dur="2000" advTm="1772"/>
    </mc:Choice>
    <mc:Fallback xmlns="">
      <p:transition spd="slow" advTm="17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APPRECIATE</a:t>
            </a:r>
            <a:endParaRPr lang="en-US" dirty="0">
              <a:solidFill>
                <a:schemeClr val="tx1"/>
              </a:solidFill>
            </a:endParaRPr>
          </a:p>
        </p:txBody>
      </p:sp>
      <p:sp>
        <p:nvSpPr>
          <p:cNvPr id="3" name="Content Placeholder 2"/>
          <p:cNvSpPr>
            <a:spLocks noGrp="1"/>
          </p:cNvSpPr>
          <p:nvPr>
            <p:ph idx="1"/>
          </p:nvPr>
        </p:nvSpPr>
        <p:spPr/>
        <p:txBody>
          <a:bodyPr/>
          <a:lstStyle/>
          <a:p>
            <a:r>
              <a:rPr lang="en-US" dirty="0"/>
              <a:t>Teach people why Sharks are important and we should take some time to appreciate these wonderful and beautiful creatures of the sea.</a:t>
            </a:r>
          </a:p>
          <a:p>
            <a:endParaRPr lang="en-US" dirty="0"/>
          </a:p>
        </p:txBody>
      </p:sp>
    </p:spTree>
    <p:extLst>
      <p:ext uri="{BB962C8B-B14F-4D97-AF65-F5344CB8AC3E}">
        <p14:creationId xmlns:p14="http://schemas.microsoft.com/office/powerpoint/2010/main" val="2655113638"/>
      </p:ext>
    </p:extLst>
  </p:cSld>
  <p:clrMapOvr>
    <a:masterClrMapping/>
  </p:clrMapOvr>
  <mc:AlternateContent xmlns:mc="http://schemas.openxmlformats.org/markup-compatibility/2006" xmlns:p14="http://schemas.microsoft.com/office/powerpoint/2010/main">
    <mc:Choice Requires="p14">
      <p:transition p14:dur="0" advTm="1366"/>
    </mc:Choice>
    <mc:Fallback xmlns="">
      <p:transition advTm="136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solidFill>
                  <a:schemeClr val="tx1"/>
                </a:solidFill>
              </a:rPr>
              <a:t>IMAGES</a:t>
            </a:r>
            <a:br>
              <a:rPr lang="en-US" b="1" u="sng" dirty="0" smtClean="0">
                <a:solidFill>
                  <a:schemeClr val="tx1"/>
                </a:solidFill>
              </a:rPr>
            </a:br>
            <a:endParaRPr lang="en-US" b="1" u="sng"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6400"/>
            <a:ext cx="8305800" cy="4800600"/>
          </a:xfrm>
        </p:spPr>
      </p:pic>
    </p:spTree>
    <p:extLst>
      <p:ext uri="{BB962C8B-B14F-4D97-AF65-F5344CB8AC3E}">
        <p14:creationId xmlns:p14="http://schemas.microsoft.com/office/powerpoint/2010/main" val="604188440"/>
      </p:ext>
    </p:extLst>
  </p:cSld>
  <p:clrMapOvr>
    <a:masterClrMapping/>
  </p:clrMapOvr>
  <mc:AlternateContent xmlns:mc="http://schemas.openxmlformats.org/markup-compatibility/2006" xmlns:p14="http://schemas.microsoft.com/office/powerpoint/2010/main">
    <mc:Choice Requires="p14">
      <p:transition spd="slow" p14:dur="2000" advTm="1393"/>
    </mc:Choice>
    <mc:Fallback xmlns="">
      <p:transition spd="slow" advTm="139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14400"/>
            <a:ext cx="8229600" cy="5638800"/>
          </a:xfrm>
        </p:spPr>
      </p:pic>
    </p:spTree>
    <p:extLst>
      <p:ext uri="{BB962C8B-B14F-4D97-AF65-F5344CB8AC3E}">
        <p14:creationId xmlns:p14="http://schemas.microsoft.com/office/powerpoint/2010/main" val="1455897094"/>
      </p:ext>
    </p:extLst>
  </p:cSld>
  <p:clrMapOvr>
    <a:masterClrMapping/>
  </p:clrMapOvr>
  <mc:AlternateContent xmlns:mc="http://schemas.openxmlformats.org/markup-compatibility/2006" xmlns:p14="http://schemas.microsoft.com/office/powerpoint/2010/main">
    <mc:Choice Requires="p14">
      <p:transition spd="slow" p14:dur="2000" advTm="1267"/>
    </mc:Choice>
    <mc:Fallback xmlns="">
      <p:transition spd="slow" advTm="126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838200"/>
            <a:ext cx="8229600" cy="5638800"/>
          </a:xfrm>
        </p:spPr>
      </p:pic>
    </p:spTree>
    <p:extLst>
      <p:ext uri="{BB962C8B-B14F-4D97-AF65-F5344CB8AC3E}">
        <p14:creationId xmlns:p14="http://schemas.microsoft.com/office/powerpoint/2010/main" val="1151031613"/>
      </p:ext>
    </p:extLst>
  </p:cSld>
  <p:clrMapOvr>
    <a:masterClrMapping/>
  </p:clrMapOvr>
  <mc:AlternateContent xmlns:mc="http://schemas.openxmlformats.org/markup-compatibility/2006" xmlns:p14="http://schemas.microsoft.com/office/powerpoint/2010/main">
    <mc:Choice Requires="p14">
      <p:transition spd="slow" p14:dur="2000" advTm="952"/>
    </mc:Choice>
    <mc:Fallback xmlns="">
      <p:transition spd="slow" advTm="95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90600"/>
            <a:ext cx="8229600" cy="5562600"/>
          </a:xfrm>
        </p:spPr>
      </p:pic>
    </p:spTree>
    <p:extLst>
      <p:ext uri="{BB962C8B-B14F-4D97-AF65-F5344CB8AC3E}">
        <p14:creationId xmlns:p14="http://schemas.microsoft.com/office/powerpoint/2010/main" val="1840387455"/>
      </p:ext>
    </p:extLst>
  </p:cSld>
  <p:clrMapOvr>
    <a:masterClrMapping/>
  </p:clrMapOvr>
  <mc:AlternateContent xmlns:mc="http://schemas.openxmlformats.org/markup-compatibility/2006" xmlns:p14="http://schemas.microsoft.com/office/powerpoint/2010/main">
    <mc:Choice Requires="p14">
      <p:transition spd="slow" p14:dur="2000" advTm="1059"/>
    </mc:Choice>
    <mc:Fallback xmlns="">
      <p:transition spd="slow" advTm="105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838200"/>
            <a:ext cx="8229600" cy="5715000"/>
          </a:xfrm>
        </p:spPr>
      </p:pic>
    </p:spTree>
    <p:extLst>
      <p:ext uri="{BB962C8B-B14F-4D97-AF65-F5344CB8AC3E}">
        <p14:creationId xmlns:p14="http://schemas.microsoft.com/office/powerpoint/2010/main" val="1226725307"/>
      </p:ext>
    </p:extLst>
  </p:cSld>
  <p:clrMapOvr>
    <a:masterClrMapping/>
  </p:clrMapOvr>
  <mc:AlternateContent xmlns:mc="http://schemas.openxmlformats.org/markup-compatibility/2006" xmlns:p14="http://schemas.microsoft.com/office/powerpoint/2010/main">
    <mc:Choice Requires="p14">
      <p:transition spd="slow" p14:dur="2000" advTm="1007"/>
    </mc:Choice>
    <mc:Fallback xmlns="">
      <p:transition spd="slow" advTm="100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DISAPPEARING SHARKS</a:t>
            </a:r>
            <a:endParaRPr lang="en-US" b="1" u="sng" dirty="0">
              <a:solidFill>
                <a:schemeClr val="tx1"/>
              </a:solidFill>
            </a:endParaRP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133600"/>
            <a:ext cx="8229600" cy="4343400"/>
          </a:xfrm>
        </p:spPr>
      </p:pic>
    </p:spTree>
    <p:extLst>
      <p:ext uri="{BB962C8B-B14F-4D97-AF65-F5344CB8AC3E}">
        <p14:creationId xmlns:p14="http://schemas.microsoft.com/office/powerpoint/2010/main" val="747334319"/>
      </p:ext>
    </p:extLst>
  </p:cSld>
  <p:clrMapOvr>
    <a:masterClrMapping/>
  </p:clrMapOvr>
  <mc:AlternateContent xmlns:mc="http://schemas.openxmlformats.org/markup-compatibility/2006" xmlns:p14="http://schemas.microsoft.com/office/powerpoint/2010/main">
    <mc:Choice Requires="p14">
      <p:transition spd="slow" p14:dur="2000" advTm="15159"/>
    </mc:Choice>
    <mc:Fallback xmlns="">
      <p:transition spd="slow" advTm="1515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66800"/>
            <a:ext cx="7024744" cy="1143000"/>
          </a:xfrm>
        </p:spPr>
        <p:txBody>
          <a:bodyPr>
            <a:normAutofit/>
          </a:bodyPr>
          <a:lstStyle/>
          <a:p>
            <a:pPr algn="ctr"/>
            <a:r>
              <a:rPr lang="en-US" u="sng" dirty="0" smtClean="0">
                <a:solidFill>
                  <a:schemeClr val="tx1"/>
                </a:solidFill>
              </a:rPr>
              <a:t>BASIC FACTS</a:t>
            </a:r>
            <a:endParaRPr lang="en-US" u="sng"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a:t>Sharks belong to a family of fish that have skeletons made of cartilage, a tissue more flexible and lighter than bone. They breathe through a series of five to seven gill slits located on either side of their bodies. All sharks have multiple rows of teeth, and while they lose teeth on a regular basis, new teeth continue to grow in and replace those they lose.</a:t>
            </a:r>
          </a:p>
          <a:p>
            <a:pPr algn="just"/>
            <a:r>
              <a:rPr lang="en-US" dirty="0"/>
              <a:t>Shark ‘skin’ is made up of a series of scales that act as an outer skeleton for easy movement and for saving energy in the water. The upper side of a shark is generally dark to blend in with the water from above and their undersides are white or lighter colored to blend in with the lighter surface of the sea from below. This helps to camouflage them from predators and prey.</a:t>
            </a:r>
          </a:p>
          <a:p>
            <a:endParaRPr lang="en-US" dirty="0"/>
          </a:p>
        </p:txBody>
      </p:sp>
    </p:spTree>
    <p:extLst>
      <p:ext uri="{BB962C8B-B14F-4D97-AF65-F5344CB8AC3E}">
        <p14:creationId xmlns:p14="http://schemas.microsoft.com/office/powerpoint/2010/main" val="875892215"/>
      </p:ext>
    </p:extLst>
  </p:cSld>
  <p:clrMapOvr>
    <a:masterClrMapping/>
  </p:clrMapOvr>
  <mc:AlternateContent xmlns:mc="http://schemas.openxmlformats.org/markup-compatibility/2006" xmlns:p14="http://schemas.microsoft.com/office/powerpoint/2010/main">
    <mc:Choice Requires="p14">
      <p:transition spd="slow" p14:dur="2000" advTm="6633"/>
    </mc:Choice>
    <mc:Fallback xmlns="">
      <p:transition spd="slow" advTm="663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chemeClr val="tx1"/>
                </a:solidFill>
              </a:rPr>
              <a:t>DIET</a:t>
            </a:r>
            <a:endParaRPr lang="en-US" u="sng" dirty="0">
              <a:solidFill>
                <a:schemeClr val="tx1"/>
              </a:solidFill>
            </a:endParaRPr>
          </a:p>
        </p:txBody>
      </p:sp>
      <p:sp>
        <p:nvSpPr>
          <p:cNvPr id="3" name="Content Placeholder 2"/>
          <p:cNvSpPr>
            <a:spLocks noGrp="1"/>
          </p:cNvSpPr>
          <p:nvPr>
            <p:ph idx="1"/>
          </p:nvPr>
        </p:nvSpPr>
        <p:spPr/>
        <p:txBody>
          <a:bodyPr/>
          <a:lstStyle/>
          <a:p>
            <a:r>
              <a:rPr lang="en-US" dirty="0"/>
              <a:t>Most species of shark eat things like fish, crustaceans, mollusks, plankton, krill, marine mammals and other sharks. Sharks also have a very acute sense of smell that allows them to detect blood in the water from miles away.</a:t>
            </a:r>
          </a:p>
        </p:txBody>
      </p:sp>
    </p:spTree>
    <p:extLst>
      <p:ext uri="{BB962C8B-B14F-4D97-AF65-F5344CB8AC3E}">
        <p14:creationId xmlns:p14="http://schemas.microsoft.com/office/powerpoint/2010/main" val="2515197258"/>
      </p:ext>
    </p:extLst>
  </p:cSld>
  <p:clrMapOvr>
    <a:masterClrMapping/>
  </p:clrMapOvr>
  <mc:AlternateContent xmlns:mc="http://schemas.openxmlformats.org/markup-compatibility/2006" xmlns:p14="http://schemas.microsoft.com/office/powerpoint/2010/main">
    <mc:Choice Requires="p14">
      <p:transition spd="slow" p14:dur="2000" advTm="4828"/>
    </mc:Choice>
    <mc:Fallback xmlns="">
      <p:transition spd="slow" advTm="482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chemeClr val="tx1"/>
                </a:solidFill>
              </a:rPr>
              <a:t>POPULATION</a:t>
            </a:r>
            <a:endParaRPr lang="en-US" u="sng" dirty="0">
              <a:solidFill>
                <a:schemeClr val="tx1"/>
              </a:solidFill>
            </a:endParaRPr>
          </a:p>
        </p:txBody>
      </p:sp>
      <p:sp>
        <p:nvSpPr>
          <p:cNvPr id="3" name="Content Placeholder 2"/>
          <p:cNvSpPr>
            <a:spLocks noGrp="1"/>
          </p:cNvSpPr>
          <p:nvPr>
            <p:ph idx="1"/>
          </p:nvPr>
        </p:nvSpPr>
        <p:spPr/>
        <p:txBody>
          <a:bodyPr/>
          <a:lstStyle/>
          <a:p>
            <a:r>
              <a:rPr lang="en-US" dirty="0"/>
              <a:t>It is difficult to estimate population numbers since there are many different species spanning a large geographic area. However, overall shark numbers are on the decline due to the many threats they face in the wild.</a:t>
            </a:r>
          </a:p>
        </p:txBody>
      </p:sp>
    </p:spTree>
    <p:extLst>
      <p:ext uri="{BB962C8B-B14F-4D97-AF65-F5344CB8AC3E}">
        <p14:creationId xmlns:p14="http://schemas.microsoft.com/office/powerpoint/2010/main" val="1551444827"/>
      </p:ext>
    </p:extLst>
  </p:cSld>
  <p:clrMapOvr>
    <a:masterClrMapping/>
  </p:clrMapOvr>
  <mc:AlternateContent xmlns:mc="http://schemas.openxmlformats.org/markup-compatibility/2006" xmlns:p14="http://schemas.microsoft.com/office/powerpoint/2010/main">
    <mc:Choice Requires="p14">
      <p:transition spd="slow" p14:dur="2000" advTm="4657"/>
    </mc:Choice>
    <mc:Fallback xmlns="">
      <p:transition spd="slow" advTm="465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THREATS TO SHARKS</a:t>
            </a:r>
            <a:endParaRPr lang="en-US" b="1" dirty="0">
              <a:solidFill>
                <a:schemeClr val="tx1"/>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4900" y="2412022"/>
            <a:ext cx="2933700" cy="2285999"/>
          </a:xfrm>
        </p:spPr>
      </p:pic>
      <p:pic>
        <p:nvPicPr>
          <p:cNvPr id="1027" name="Picture 3" descr="C:\Users\DAS\Pictures\100601-egw-expedition-great-white_21088_160x1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357511"/>
            <a:ext cx="41148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AS\Pictures\081680-200-shark-finn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698021"/>
            <a:ext cx="4648200" cy="1654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092822"/>
      </p:ext>
    </p:extLst>
  </p:cSld>
  <p:clrMapOvr>
    <a:masterClrMapping/>
  </p:clrMapOvr>
  <mc:AlternateContent xmlns:mc="http://schemas.openxmlformats.org/markup-compatibility/2006" xmlns:p14="http://schemas.microsoft.com/office/powerpoint/2010/main">
    <mc:Choice Requires="p14">
      <p:transition spd="slow" p14:dur="2000" advTm="15424"/>
    </mc:Choice>
    <mc:Fallback xmlns="">
      <p:transition spd="slow" advTm="1542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FISHERY</a:t>
            </a:r>
            <a:endParaRPr lang="en-US" u="sng" dirty="0">
              <a:solidFill>
                <a:schemeClr val="tx1"/>
              </a:solidFill>
            </a:endParaRPr>
          </a:p>
        </p:txBody>
      </p:sp>
      <p:sp>
        <p:nvSpPr>
          <p:cNvPr id="3" name="Content Placeholder 2"/>
          <p:cNvSpPr>
            <a:spLocks noGrp="1"/>
          </p:cNvSpPr>
          <p:nvPr>
            <p:ph idx="1"/>
          </p:nvPr>
        </p:nvSpPr>
        <p:spPr/>
        <p:txBody>
          <a:bodyPr>
            <a:normAutofit fontScale="40000" lnSpcReduction="20000"/>
          </a:bodyPr>
          <a:lstStyle/>
          <a:p>
            <a:pPr algn="just"/>
            <a:r>
              <a:rPr lang="en-US" sz="3400" dirty="0">
                <a:solidFill>
                  <a:schemeClr val="tx1"/>
                </a:solidFill>
              </a:rPr>
              <a:t>It is estimated that 100 million sharks are killed by people every year, due to commercial and recreational fishing</a:t>
            </a:r>
            <a:r>
              <a:rPr lang="en-US" sz="3400" dirty="0" smtClean="0">
                <a:solidFill>
                  <a:schemeClr val="tx1"/>
                </a:solidFill>
              </a:rPr>
              <a:t>.</a:t>
            </a:r>
            <a:endParaRPr lang="en-US" sz="3400" baseline="30000" dirty="0">
              <a:solidFill>
                <a:schemeClr val="tx1"/>
              </a:solidFill>
            </a:endParaRPr>
          </a:p>
          <a:p>
            <a:pPr algn="just"/>
            <a:r>
              <a:rPr lang="en-US" sz="3400" dirty="0" smtClean="0">
                <a:solidFill>
                  <a:schemeClr val="tx1"/>
                </a:solidFill>
              </a:rPr>
              <a:t>Sharks </a:t>
            </a:r>
            <a:r>
              <a:rPr lang="en-US" sz="3400" dirty="0">
                <a:solidFill>
                  <a:schemeClr val="tx1"/>
                </a:solidFill>
              </a:rPr>
              <a:t>are a common seafood in many </a:t>
            </a:r>
            <a:r>
              <a:rPr lang="en-US" sz="3400" dirty="0" smtClean="0">
                <a:solidFill>
                  <a:schemeClr val="tx1"/>
                </a:solidFill>
              </a:rPr>
              <a:t>places. Sharks are the </a:t>
            </a:r>
            <a:r>
              <a:rPr lang="en-US" sz="3400" dirty="0">
                <a:solidFill>
                  <a:schemeClr val="tx1"/>
                </a:solidFill>
              </a:rPr>
              <a:t>most commonly used fish </a:t>
            </a:r>
            <a:r>
              <a:rPr lang="en-US" sz="3400" dirty="0" smtClean="0">
                <a:solidFill>
                  <a:schemeClr val="tx1"/>
                </a:solidFill>
              </a:rPr>
              <a:t>and are </a:t>
            </a:r>
            <a:r>
              <a:rPr lang="en-US" sz="3400" dirty="0">
                <a:solidFill>
                  <a:schemeClr val="tx1"/>
                </a:solidFill>
              </a:rPr>
              <a:t>sold in local markets</a:t>
            </a:r>
            <a:r>
              <a:rPr lang="en-US" sz="3400" dirty="0" smtClean="0">
                <a:solidFill>
                  <a:schemeClr val="tx1"/>
                </a:solidFill>
              </a:rPr>
              <a:t>.</a:t>
            </a:r>
            <a:r>
              <a:rPr lang="en-US" sz="3400" dirty="0">
                <a:solidFill>
                  <a:schemeClr val="tx1"/>
                </a:solidFill>
              </a:rPr>
              <a:t> During a four-year period from 1996 to 2000, an estimated 26 to 73 million sharks were killed and traded annually in commercial markets</a:t>
            </a:r>
            <a:r>
              <a:rPr lang="en-US" sz="3400" dirty="0" smtClean="0">
                <a:solidFill>
                  <a:schemeClr val="tx1"/>
                </a:solidFill>
              </a:rPr>
              <a:t>.</a:t>
            </a:r>
            <a:r>
              <a:rPr lang="en-US" sz="3400" baseline="30000" dirty="0" smtClean="0">
                <a:solidFill>
                  <a:schemeClr val="tx1"/>
                </a:solidFill>
              </a:rPr>
              <a:t>[</a:t>
            </a:r>
          </a:p>
          <a:p>
            <a:endParaRPr lang="en-US" sz="3400" dirty="0" smtClean="0">
              <a:solidFill>
                <a:schemeClr val="tx1"/>
              </a:solidFill>
            </a:endParaRPr>
          </a:p>
          <a:p>
            <a:pPr algn="just"/>
            <a:r>
              <a:rPr lang="en-US" sz="3400" dirty="0" smtClean="0">
                <a:solidFill>
                  <a:schemeClr val="tx1"/>
                </a:solidFill>
              </a:rPr>
              <a:t>Sharks </a:t>
            </a:r>
            <a:r>
              <a:rPr lang="en-US" sz="3400" dirty="0">
                <a:solidFill>
                  <a:schemeClr val="tx1"/>
                </a:solidFill>
              </a:rPr>
              <a:t>are often killed for </a:t>
            </a:r>
            <a:r>
              <a:rPr lang="en-US" sz="3400" dirty="0" smtClean="0">
                <a:solidFill>
                  <a:schemeClr val="tx1"/>
                </a:solidFill>
              </a:rPr>
              <a:t>shark</a:t>
            </a:r>
            <a:r>
              <a:rPr lang="en-US" sz="3400" dirty="0">
                <a:solidFill>
                  <a:schemeClr val="tx1"/>
                </a:solidFill>
              </a:rPr>
              <a:t> </a:t>
            </a:r>
            <a:r>
              <a:rPr lang="en-US" sz="3400" dirty="0" smtClean="0">
                <a:solidFill>
                  <a:schemeClr val="tx1"/>
                </a:solidFill>
              </a:rPr>
              <a:t>fin soup. </a:t>
            </a:r>
            <a:r>
              <a:rPr lang="en-US" sz="3400" dirty="0">
                <a:solidFill>
                  <a:schemeClr val="tx1"/>
                </a:solidFill>
              </a:rPr>
              <a:t>Fishermen capture live sharks, fin them, and dump the finless animal back into the </a:t>
            </a:r>
            <a:r>
              <a:rPr lang="en-US" sz="3400" dirty="0" smtClean="0">
                <a:solidFill>
                  <a:schemeClr val="tx1"/>
                </a:solidFill>
              </a:rPr>
              <a:t>water. Shark finning involves </a:t>
            </a:r>
            <a:r>
              <a:rPr lang="en-US" sz="3400" dirty="0">
                <a:solidFill>
                  <a:schemeClr val="tx1"/>
                </a:solidFill>
              </a:rPr>
              <a:t>removing the fin with a hot metal blade</a:t>
            </a:r>
            <a:r>
              <a:rPr lang="en-US" sz="3400" dirty="0" smtClean="0">
                <a:solidFill>
                  <a:schemeClr val="tx1"/>
                </a:solidFill>
              </a:rPr>
              <a:t>.</a:t>
            </a:r>
            <a:r>
              <a:rPr lang="en-US" sz="3400" dirty="0">
                <a:solidFill>
                  <a:schemeClr val="tx1"/>
                </a:solidFill>
              </a:rPr>
              <a:t> The resulting immobile shark soon dies from suffocation or </a:t>
            </a:r>
            <a:r>
              <a:rPr lang="en-US" sz="3400" dirty="0" smtClean="0">
                <a:solidFill>
                  <a:schemeClr val="tx1"/>
                </a:solidFill>
              </a:rPr>
              <a:t>predators.</a:t>
            </a:r>
            <a:r>
              <a:rPr lang="en-US" sz="3400" dirty="0">
                <a:solidFill>
                  <a:schemeClr val="tx1"/>
                </a:solidFill>
              </a:rPr>
              <a:t> Shark fin has become a major trade within black markets all over the world. </a:t>
            </a:r>
            <a:r>
              <a:rPr lang="en-US" sz="3400" dirty="0" smtClean="0">
                <a:solidFill>
                  <a:schemeClr val="tx1"/>
                </a:solidFill>
              </a:rPr>
              <a:t>Poachers </a:t>
            </a:r>
            <a:r>
              <a:rPr lang="en-US" sz="3400" dirty="0">
                <a:solidFill>
                  <a:schemeClr val="tx1"/>
                </a:solidFill>
              </a:rPr>
              <a:t>illegally fin millions each year. Few governments enforce laws that protect them</a:t>
            </a:r>
            <a:r>
              <a:rPr lang="en-US" sz="3400" dirty="0" smtClean="0">
                <a:solidFill>
                  <a:schemeClr val="tx1"/>
                </a:solidFill>
              </a:rPr>
              <a:t>.</a:t>
            </a:r>
            <a:endParaRPr lang="en-US" sz="3400" baseline="30000" dirty="0">
              <a:solidFill>
                <a:schemeClr val="tx1"/>
              </a:solidFill>
            </a:endParaRPr>
          </a:p>
          <a:p>
            <a:endParaRPr lang="en-US" sz="3400" dirty="0" smtClean="0">
              <a:solidFill>
                <a:schemeClr val="tx1"/>
              </a:solidFill>
            </a:endParaRPr>
          </a:p>
          <a:p>
            <a:r>
              <a:rPr lang="en-US" sz="3400" dirty="0" smtClean="0">
                <a:solidFill>
                  <a:schemeClr val="tx1"/>
                </a:solidFill>
              </a:rPr>
              <a:t>From </a:t>
            </a:r>
            <a:r>
              <a:rPr lang="en-US" sz="3400" dirty="0">
                <a:solidFill>
                  <a:schemeClr val="tx1"/>
                </a:solidFill>
              </a:rPr>
              <a:t>1996 to 2000, an estimated 38 million sharks had been killed per year for harvesting shark </a:t>
            </a:r>
            <a:r>
              <a:rPr lang="en-US" sz="3400" dirty="0" smtClean="0">
                <a:solidFill>
                  <a:schemeClr val="tx1"/>
                </a:solidFill>
              </a:rPr>
              <a:t>fins.</a:t>
            </a:r>
            <a:endParaRPr lang="en-US" sz="3400" dirty="0">
              <a:solidFill>
                <a:schemeClr val="tx1"/>
              </a:solidFill>
            </a:endParaRPr>
          </a:p>
          <a:p>
            <a:endParaRPr lang="en-US" dirty="0"/>
          </a:p>
        </p:txBody>
      </p:sp>
      <p:pic>
        <p:nvPicPr>
          <p:cNvPr id="3074" name="Picture 2" descr="C:\Users\DAS\Pictures\012402-200-shark-fin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685800"/>
            <a:ext cx="3886200" cy="1556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113633"/>
      </p:ext>
    </p:extLst>
  </p:cSld>
  <p:clrMapOvr>
    <a:masterClrMapping/>
  </p:clrMapOvr>
  <mc:AlternateContent xmlns:mc="http://schemas.openxmlformats.org/markup-compatibility/2006" xmlns:p14="http://schemas.microsoft.com/office/powerpoint/2010/main">
    <mc:Choice Requires="p14">
      <p:transition spd="slow" p14:dur="2000" advTm="162488"/>
    </mc:Choice>
    <mc:Fallback xmlns="">
      <p:transition spd="slow" advTm="16248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SHARK CULLING</a:t>
            </a:r>
            <a:endParaRPr lang="en-US" u="sng" dirty="0">
              <a:solidFill>
                <a:schemeClr val="tx1"/>
              </a:solidFill>
            </a:endParaRPr>
          </a:p>
        </p:txBody>
      </p:sp>
      <p:sp>
        <p:nvSpPr>
          <p:cNvPr id="3" name="Content Placeholder 2"/>
          <p:cNvSpPr>
            <a:spLocks noGrp="1"/>
          </p:cNvSpPr>
          <p:nvPr>
            <p:ph idx="1"/>
          </p:nvPr>
        </p:nvSpPr>
        <p:spPr>
          <a:xfrm>
            <a:off x="1043492" y="2514600"/>
            <a:ext cx="6777317" cy="3318029"/>
          </a:xfrm>
        </p:spPr>
        <p:txBody>
          <a:bodyPr>
            <a:normAutofit fontScale="77500" lnSpcReduction="20000"/>
          </a:bodyPr>
          <a:lstStyle/>
          <a:p>
            <a:r>
              <a:rPr lang="en-US" dirty="0"/>
              <a:t>A </a:t>
            </a:r>
            <a:r>
              <a:rPr lang="en-US" dirty="0" smtClean="0"/>
              <a:t>shark cull in Western Australia killed </a:t>
            </a:r>
            <a:r>
              <a:rPr lang="en-US" dirty="0"/>
              <a:t>dozens of sharks in 2014, mostly </a:t>
            </a:r>
            <a:r>
              <a:rPr lang="en-US" dirty="0" smtClean="0"/>
              <a:t>tiger sharks. </a:t>
            </a:r>
            <a:r>
              <a:rPr lang="en-US" dirty="0"/>
              <a:t>T</a:t>
            </a:r>
            <a:r>
              <a:rPr lang="en-US" dirty="0" smtClean="0"/>
              <a:t>here </a:t>
            </a:r>
            <a:r>
              <a:rPr lang="en-US" dirty="0"/>
              <a:t>is an ongoing "imminent threat" policy in Western Australia in which sharks that "threat" humans in the ocean can be shot and killed</a:t>
            </a:r>
            <a:r>
              <a:rPr lang="en-US" dirty="0" smtClean="0"/>
              <a:t>.</a:t>
            </a:r>
            <a:r>
              <a:rPr lang="en-US" dirty="0"/>
              <a:t> </a:t>
            </a:r>
            <a:endParaRPr lang="en-US" dirty="0" smtClean="0"/>
          </a:p>
          <a:p>
            <a:r>
              <a:rPr lang="en-US" dirty="0" smtClean="0"/>
              <a:t>Sharks are targeted </a:t>
            </a:r>
            <a:r>
              <a:rPr lang="en-US" dirty="0"/>
              <a:t>and killed </a:t>
            </a:r>
            <a:r>
              <a:rPr lang="en-US" dirty="0" smtClean="0"/>
              <a:t>in </a:t>
            </a:r>
            <a:r>
              <a:rPr lang="en-US" dirty="0"/>
              <a:t>large numbers by using </a:t>
            </a:r>
            <a:r>
              <a:rPr lang="en-US" dirty="0" smtClean="0"/>
              <a:t>nets and drum lines, </a:t>
            </a:r>
            <a:r>
              <a:rPr lang="en-US" dirty="0"/>
              <a:t>under a "shark control" program—this program has also inadvertently killed large numbers of other animals such as dolphins</a:t>
            </a:r>
            <a:r>
              <a:rPr lang="en-US" dirty="0" smtClean="0"/>
              <a:t>.</a:t>
            </a:r>
            <a:r>
              <a:rPr lang="en-US" baseline="30000" dirty="0" smtClean="0"/>
              <a:t> </a:t>
            </a:r>
            <a:r>
              <a:rPr lang="en-US" dirty="0"/>
              <a:t> </a:t>
            </a:r>
            <a:endParaRPr lang="en-US" dirty="0" smtClean="0"/>
          </a:p>
          <a:p>
            <a:r>
              <a:rPr lang="en-US" dirty="0" smtClean="0"/>
              <a:t>This program using </a:t>
            </a:r>
            <a:r>
              <a:rPr lang="en-US" dirty="0"/>
              <a:t>nets and drum </a:t>
            </a:r>
            <a:r>
              <a:rPr lang="en-US" dirty="0" smtClean="0"/>
              <a:t>lines has been </a:t>
            </a:r>
            <a:r>
              <a:rPr lang="en-US" dirty="0"/>
              <a:t>criticized for killing wildlife while having no proven results of keeping people </a:t>
            </a:r>
            <a:r>
              <a:rPr lang="en-US" dirty="0" smtClean="0"/>
              <a:t>safe.</a:t>
            </a:r>
            <a:endParaRPr lang="en-US" dirty="0"/>
          </a:p>
        </p:txBody>
      </p:sp>
      <p:pic>
        <p:nvPicPr>
          <p:cNvPr id="2050" name="Picture 2" descr="C:\Users\DAS\Pictures\26f3939dd52beea15d24fa8577bc4b1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0" y="762000"/>
            <a:ext cx="30099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590237"/>
      </p:ext>
    </p:extLst>
  </p:cSld>
  <p:clrMapOvr>
    <a:masterClrMapping/>
  </p:clrMapOvr>
  <mc:AlternateContent xmlns:mc="http://schemas.openxmlformats.org/markup-compatibility/2006" xmlns:p14="http://schemas.microsoft.com/office/powerpoint/2010/main">
    <mc:Choice Requires="p14">
      <p:transition spd="slow" p14:dur="2000" advTm="4574"/>
    </mc:Choice>
    <mc:Fallback xmlns="">
      <p:transition spd="slow" advTm="457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chemeClr val="tx1"/>
                </a:solidFill>
              </a:rPr>
              <a:t>POLLUTION</a:t>
            </a:r>
            <a:endParaRPr lang="en-US" u="sng" dirty="0">
              <a:solidFill>
                <a:schemeClr val="tx1"/>
              </a:solidFill>
            </a:endParaRPr>
          </a:p>
        </p:txBody>
      </p:sp>
      <p:sp>
        <p:nvSpPr>
          <p:cNvPr id="3" name="Content Placeholder 2"/>
          <p:cNvSpPr>
            <a:spLocks noGrp="1"/>
          </p:cNvSpPr>
          <p:nvPr>
            <p:ph idx="1"/>
          </p:nvPr>
        </p:nvSpPr>
        <p:spPr/>
        <p:txBody>
          <a:bodyPr/>
          <a:lstStyle/>
          <a:p>
            <a:r>
              <a:rPr lang="en-US" dirty="0" smtClean="0"/>
              <a:t>Other </a:t>
            </a:r>
            <a:r>
              <a:rPr lang="en-US" dirty="0"/>
              <a:t>threats include habitat alteration, damage and loss from coastal development, pollution and the impact of fisheries on the seabed and prey species</a:t>
            </a:r>
            <a:r>
              <a:rPr lang="en-US" dirty="0" smtClean="0"/>
              <a:t>.</a:t>
            </a:r>
            <a:r>
              <a:rPr lang="en-US" dirty="0"/>
              <a:t> The </a:t>
            </a:r>
            <a:r>
              <a:rPr lang="en-US" dirty="0" smtClean="0"/>
              <a:t>2007 documentary</a:t>
            </a:r>
            <a:r>
              <a:rPr lang="en-US" dirty="0"/>
              <a:t>, </a:t>
            </a:r>
            <a:r>
              <a:rPr lang="en-US" dirty="0" err="1" smtClean="0"/>
              <a:t>Sharkwater</a:t>
            </a:r>
            <a:r>
              <a:rPr lang="en-US" dirty="0"/>
              <a:t> exposed how sharks are being hunted to extinction</a:t>
            </a:r>
            <a:r>
              <a:rPr lang="en-US" dirty="0" smtClean="0"/>
              <a:t>.</a:t>
            </a:r>
            <a:endParaRPr lang="en-US" dirty="0"/>
          </a:p>
        </p:txBody>
      </p:sp>
    </p:spTree>
    <p:extLst>
      <p:ext uri="{BB962C8B-B14F-4D97-AF65-F5344CB8AC3E}">
        <p14:creationId xmlns:p14="http://schemas.microsoft.com/office/powerpoint/2010/main" val="3995380505"/>
      </p:ext>
    </p:extLst>
  </p:cSld>
  <p:clrMapOvr>
    <a:masterClrMapping/>
  </p:clrMapOvr>
  <mc:AlternateContent xmlns:mc="http://schemas.openxmlformats.org/markup-compatibility/2006" xmlns:p14="http://schemas.microsoft.com/office/powerpoint/2010/main">
    <mc:Choice Requires="p14">
      <p:transition spd="slow" p14:dur="2000" advTm="3711"/>
    </mc:Choice>
    <mc:Fallback xmlns="">
      <p:transition spd="slow" advTm="371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174</TotalTime>
  <Words>516</Words>
  <Application>Microsoft Office PowerPoint</Application>
  <PresentationFormat>On-screen Show (4:3)</PresentationFormat>
  <Paragraphs>41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2</vt:lpstr>
      <vt:lpstr>Austin</vt:lpstr>
      <vt:lpstr>MY PRESENTATION</vt:lpstr>
      <vt:lpstr>DISAPPEARING SHARKS</vt:lpstr>
      <vt:lpstr>BASIC FACTS</vt:lpstr>
      <vt:lpstr>DIET</vt:lpstr>
      <vt:lpstr>POPULATION</vt:lpstr>
      <vt:lpstr>THREATS TO SHARKS</vt:lpstr>
      <vt:lpstr>FISHERY</vt:lpstr>
      <vt:lpstr>SHARK CULLING</vt:lpstr>
      <vt:lpstr>POLLUTION</vt:lpstr>
      <vt:lpstr>WHY PROTECT SHARKS</vt:lpstr>
      <vt:lpstr>DON’T KILL OR EAT SHARKS</vt:lpstr>
      <vt:lpstr>SOLUTION</vt:lpstr>
      <vt:lpstr>APPRECIATE</vt:lpstr>
      <vt:lpstr>IMAGES </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DAS</dc:creator>
  <cp:lastModifiedBy>Kinat, Aubrey L</cp:lastModifiedBy>
  <cp:revision>16</cp:revision>
  <dcterms:created xsi:type="dcterms:W3CDTF">2017-03-02T05:48:40Z</dcterms:created>
  <dcterms:modified xsi:type="dcterms:W3CDTF">2017-04-07T12:58:23Z</dcterms:modified>
</cp:coreProperties>
</file>